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5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6" r:id="rId32"/>
    <p:sldId id="284" r:id="rId33"/>
  </p:sldIdLst>
  <p:sldSz cx="12192000" cy="6858000"/>
  <p:notesSz cx="6858000" cy="12192000"/>
  <p:custDataLst>
    <p:tags r:id="rId3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3.jpe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3#b897270ac?vcp=1&amp;pid=cd654ca4e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7260" y="2214880"/>
            <a:ext cx="7028180" cy="410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19_1#b897270ac?vcp=1&amp;pid=cd654ca4e&amp;color=0,0,0&amp;mp=1&amp;vtp=1&amp;bt=1&amp;bbb=1"/>
          <p:cNvSpPr/>
          <p:nvPr/>
        </p:nvSpPr>
        <p:spPr>
          <a:xfrm>
            <a:off x="502920" y="14829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本文为一篇应用文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文章为四张与校园活动有关的海报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20_1#fa19c45a0?vcp=1&amp;pid=b897270ac&amp;color=0,0,0&amp;vtp=1&amp;bbb=1"/>
          <p:cNvSpPr/>
          <p:nvPr/>
        </p:nvSpPr>
        <p:spPr>
          <a:xfrm>
            <a:off x="502920" y="20166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21_1#fa19c45a0.bracket?vcp=1&amp;pid=b897270ac&amp;color=0,0,0&amp;vpa=6&amp;vtp=1"/>
          <p:cNvSpPr/>
          <p:nvPr/>
        </p:nvSpPr>
        <p:spPr>
          <a:xfrm>
            <a:off x="5124926" y="20052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22_1#fa19c45a0.choices?vcp=1&amp;pid=b897270ac&amp;color=0,0,0&amp;vtp=1&amp;bbb=1"/>
          <p:cNvSpPr/>
          <p:nvPr/>
        </p:nvSpPr>
        <p:spPr>
          <a:xfrm>
            <a:off x="502920" y="25513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690495" algn="l"/>
                <a:tab pos="5610225" algn="l"/>
                <a:tab pos="86315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guitarist.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drummer.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pianist.</a:t>
            </a:r>
            <a:endParaRPr lang="en-US" altLang="zh-CN" sz="2400" dirty="0"/>
          </a:p>
        </p:txBody>
      </p:sp>
      <p:sp>
        <p:nvSpPr>
          <p:cNvPr id="6" name="QC_5_BD.23_1#6ebcc3df9?vcp=1&amp;pid=b897270ac&amp;color=0,0,0&amp;vtp=1&amp;bbb=1"/>
          <p:cNvSpPr/>
          <p:nvPr/>
        </p:nvSpPr>
        <p:spPr>
          <a:xfrm>
            <a:off x="502920" y="30859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24_1#6ebcc3df9.bracket?vcp=1&amp;pid=b897270ac&amp;color=0,0,0&amp;vpa=7&amp;vtp=1"/>
          <p:cNvSpPr/>
          <p:nvPr/>
        </p:nvSpPr>
        <p:spPr>
          <a:xfrm>
            <a:off x="5796439" y="307454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5_BD.25_1#6ebcc3df9.choices?vcp=1&amp;pid=b897270ac&amp;color=0,0,0&amp;vtp=1&amp;bbb=1"/>
          <p:cNvSpPr/>
          <p:nvPr/>
        </p:nvSpPr>
        <p:spPr>
          <a:xfrm>
            <a:off x="502920" y="36273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prizes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4daed19ac?vcp=1&amp;pid=b897270ac&amp;color=0,0,0&amp;mp=1&amp;vtp=1&amp;bt=1&amp;bbb=1"/>
          <p:cNvSpPr/>
          <p:nvPr/>
        </p:nvSpPr>
        <p:spPr>
          <a:xfrm>
            <a:off x="502920" y="12002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7_1#4daed19ac.bracket?vcp=1&amp;pid=b897270ac&amp;color=0,0,0&amp;mp=1&amp;vpa=8&amp;vtp=1"/>
          <p:cNvSpPr/>
          <p:nvPr/>
        </p:nvSpPr>
        <p:spPr>
          <a:xfrm>
            <a:off x="4259739" y="11887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28_1#4daed19ac.choices?vcp=1&amp;pid=b897270ac&amp;color=0,0,0&amp;vtp=1&amp;bbb=1"/>
          <p:cNvSpPr/>
          <p:nvPr/>
        </p:nvSpPr>
        <p:spPr>
          <a:xfrm>
            <a:off x="502920" y="17395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4:00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Tuesday.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9:30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Friday.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9:00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Wednesday.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3:30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Thursday.</a:t>
            </a:r>
            <a:endParaRPr lang="en-US" altLang="zh-CN" sz="2400" dirty="0"/>
          </a:p>
        </p:txBody>
      </p:sp>
      <p:sp>
        <p:nvSpPr>
          <p:cNvPr id="5" name="QC_5_BD.29_1#970a3153e?vcp=1&amp;pid=b897270ac&amp;color=0,0,0&amp;vtp=1&amp;bbb=1"/>
          <p:cNvSpPr/>
          <p:nvPr/>
        </p:nvSpPr>
        <p:spPr>
          <a:xfrm>
            <a:off x="502920" y="283654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30_1#970a3153e.bracket?vcp=1&amp;pid=b897270ac&amp;color=0,0,0&amp;vpa=9&amp;vtp=1"/>
          <p:cNvSpPr/>
          <p:nvPr/>
        </p:nvSpPr>
        <p:spPr>
          <a:xfrm>
            <a:off x="9571133" y="282511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5_BD.31_1#970a3153e.choices?vcp=1&amp;pid=b897270ac&amp;color=0,0,0&amp;vtp=1&amp;bbb=1"/>
          <p:cNvSpPr/>
          <p:nvPr/>
        </p:nvSpPr>
        <p:spPr>
          <a:xfrm>
            <a:off x="502920" y="33778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A201.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hall.</a:t>
            </a:r>
            <a:endParaRPr lang="en-US" altLang="zh-CN" sz="2400" dirty="0"/>
          </a:p>
        </p:txBody>
      </p:sp>
      <p:sp>
        <p:nvSpPr>
          <p:cNvPr id="8" name="QC_5_BD.32_1#c21e04eaa?vcp=1&amp;pid=b897270ac&amp;color=0,0,0&amp;vtp=1&amp;bbb=1"/>
          <p:cNvSpPr/>
          <p:nvPr/>
        </p:nvSpPr>
        <p:spPr>
          <a:xfrm>
            <a:off x="502920" y="44748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33_1#c21e04eaa.bracket?vcp=1&amp;pid=b897270ac&amp;color=0,0,0&amp;vpa=10&amp;vtp=1"/>
          <p:cNvSpPr/>
          <p:nvPr/>
        </p:nvSpPr>
        <p:spPr>
          <a:xfrm>
            <a:off x="6036151" y="44634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5_BD.34_1#c21e04eaa.choices?vcp=1&amp;pid=b897270ac&amp;color=0,0,0&amp;vtp=1&amp;bbb=1"/>
          <p:cNvSpPr/>
          <p:nvPr/>
        </p:nvSpPr>
        <p:spPr>
          <a:xfrm>
            <a:off x="502920" y="50161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board.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guidebook.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website.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  <p:bldP spid="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5cf5f21b?vcp=1&amp;pid=76c8872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3_BD#25cf5f21b?vcp=1&amp;pid=76c88723c&amp;color=38,95,172&amp;vtp=1&amp;bt=1&amp;bbb=1&amp;hb=1"/>
          <p:cNvSpPr/>
          <p:nvPr/>
        </p:nvSpPr>
        <p:spPr>
          <a:xfrm>
            <a:off x="685800" y="876300"/>
            <a:ext cx="11183112" cy="8534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新考向2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跨学科综合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实现了英语与其他学科的结合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考查学生对不同学</a:t>
            </a:r>
            <a:endParaRPr lang="en-US" altLang="zh-CN" sz="2800" b="0" i="0">
              <a:solidFill>
                <a:srgbClr val="265FAC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科的知识融会贯通的能力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M_4_BD.35_1#481a1a5a3?sp=1&amp;vcp=1&amp;pid=25cf5f21b&amp;color=0,0,0&amp;vtp=1&amp;bbb=1"/>
          <p:cNvSpPr/>
          <p:nvPr/>
        </p:nvSpPr>
        <p:spPr>
          <a:xfrm>
            <a:off x="502920" y="17399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[2024四川凉山州中考]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5" name="QM_4_BD.35_2#481a1a5a3?vcp=1&amp;pid=25cf5f21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335" y="2410460"/>
            <a:ext cx="109950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3#481a1a5a3?vcp=1&amp;pid=25cf5f21b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separate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Farewell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（告别）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imagination.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dust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wet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willows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（柳树）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3#481a1a5a3?vcp=1&amp;pid=25cf5f21b&amp;color=0,0,0&amp;vtp=1&amp;bt=1&amp;bbb=1&amp;hb=1"/>
          <p:cNvSpPr/>
          <p:nvPr/>
        </p:nvSpPr>
        <p:spPr>
          <a:xfrm>
            <a:off x="502920" y="900000"/>
            <a:ext cx="11183112" cy="5657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branches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farewell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cup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Sunny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Farewell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sadness.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goodbye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36_1#481a1a5a3?vcp=1&amp;pid=25cf5f21b&amp;color=0,0,0&amp;mp=1&amp;vtp=1&amp;bt=1&amp;bbb=1"/>
          <p:cNvSpPr/>
          <p:nvPr/>
        </p:nvSpPr>
        <p:spPr>
          <a:xfrm>
            <a:off x="502920" y="123606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本文是鉴赏王维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送元二使安西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7_1#9280e28e3?vcp=1&amp;pid=481a1a5a3&amp;color=0,0,0&amp;vtp=1&amp;bbb=1"/>
          <p:cNvSpPr/>
          <p:nvPr/>
        </p:nvSpPr>
        <p:spPr>
          <a:xfrm>
            <a:off x="502920" y="176977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8_1#9280e28e3.bracket?vcp=1&amp;pid=481a1a5a3&amp;color=0,0,0&amp;vpa=11&amp;vtp=1"/>
          <p:cNvSpPr/>
          <p:nvPr/>
        </p:nvSpPr>
        <p:spPr>
          <a:xfrm>
            <a:off x="5290026" y="175834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9_1#9280e28e3.choices?vcp=1&amp;pid=481a1a5a3&amp;color=0,0,0&amp;vtp=1&amp;bbb=1"/>
          <p:cNvSpPr/>
          <p:nvPr/>
        </p:nvSpPr>
        <p:spPr>
          <a:xfrm>
            <a:off x="502920" y="230444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650" algn="l"/>
                <a:tab pos="759460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.李白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B.王维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.杜甫</a:t>
            </a:r>
            <a:endParaRPr lang="en-US" altLang="zh-CN" sz="2400" dirty="0"/>
          </a:p>
        </p:txBody>
      </p:sp>
      <p:sp>
        <p:nvSpPr>
          <p:cNvPr id="6" name="QC_5_BD.40_1#a7c408fd6?vcp=1&amp;pid=481a1a5a3&amp;color=0,0,0&amp;vtp=1&amp;bbb=1"/>
          <p:cNvSpPr/>
          <p:nvPr/>
        </p:nvSpPr>
        <p:spPr>
          <a:xfrm>
            <a:off x="502920" y="283911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1_1#a7c408fd6.bracket?vcp=1&amp;pid=481a1a5a3&amp;color=0,0,0&amp;vpa=12&amp;vtp=1"/>
          <p:cNvSpPr/>
          <p:nvPr/>
        </p:nvSpPr>
        <p:spPr>
          <a:xfrm>
            <a:off x="7446296" y="282768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42_1#a7c408fd6.choices?vcp=1&amp;pid=481a1a5a3&amp;color=0,0,0&amp;vtp=1&amp;bbb=1"/>
          <p:cNvSpPr/>
          <p:nvPr/>
        </p:nvSpPr>
        <p:spPr>
          <a:xfrm>
            <a:off x="502920" y="33737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650" algn="l"/>
                <a:tab pos="759460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autumn.</a:t>
            </a:r>
            <a:endParaRPr lang="en-US" altLang="zh-CN" sz="2400" dirty="0"/>
          </a:p>
        </p:txBody>
      </p:sp>
      <p:sp>
        <p:nvSpPr>
          <p:cNvPr id="9" name="QC_5_BD.43_1#6d1b1d9f0?vcp=1&amp;pid=481a1a5a3&amp;color=0,0,0&amp;vtp=1&amp;bbb=1"/>
          <p:cNvSpPr/>
          <p:nvPr/>
        </p:nvSpPr>
        <p:spPr>
          <a:xfrm>
            <a:off x="502920" y="39084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farewell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4_1#6d1b1d9f0.bracket?vcp=1&amp;pid=481a1a5a3&amp;color=0,0,0&amp;vpa=13&amp;vtp=1"/>
          <p:cNvSpPr/>
          <p:nvPr/>
        </p:nvSpPr>
        <p:spPr>
          <a:xfrm>
            <a:off x="9131777" y="389702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45_1#6d1b1d9f0.choices?vcp=1&amp;pid=481a1a5a3&amp;color=0,0,0&amp;vtp=1&amp;bbb=1"/>
          <p:cNvSpPr/>
          <p:nvPr/>
        </p:nvSpPr>
        <p:spPr>
          <a:xfrm>
            <a:off x="502920" y="4443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650" algn="l"/>
                <a:tab pos="759460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branch.</a:t>
            </a:r>
            <a:endParaRPr lang="en-US" altLang="zh-CN" sz="2400" dirty="0"/>
          </a:p>
        </p:txBody>
      </p:sp>
      <p:sp>
        <p:nvSpPr>
          <p:cNvPr id="12" name="QC_5_BD.46_1#9390c53c7?vcp=1&amp;pid=481a1a5a3&amp;color=0,0,0&amp;vtp=1&amp;bbb=1"/>
          <p:cNvSpPr/>
          <p:nvPr/>
        </p:nvSpPr>
        <p:spPr>
          <a:xfrm>
            <a:off x="502920" y="497779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（押韵）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3" name="QC_5_AN.47_1#9390c53c7.bracket?vcp=1&amp;pid=481a1a5a3&amp;color=0,0,0&amp;vpa=14&amp;vtp=1"/>
          <p:cNvSpPr/>
          <p:nvPr/>
        </p:nvSpPr>
        <p:spPr>
          <a:xfrm>
            <a:off x="10231913" y="496636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4" name="QC_5_BD.48_1#9390c53c7.choices?vcp=1&amp;pid=481a1a5a3&amp;color=0,0,0&amp;vtp=1&amp;bbb=1"/>
          <p:cNvSpPr/>
          <p:nvPr/>
        </p:nvSpPr>
        <p:spPr>
          <a:xfrm>
            <a:off x="502920" y="55124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650" algn="l"/>
                <a:tab pos="759460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aa-bb.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ab-ab.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.ab-cd.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  <p:bldP spid="1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9_1#72668d3f2?vcp=1&amp;pid=481a1a5a3&amp;color=0,0,0&amp;vtp=1&amp;bt=1&amp;bbb=1"/>
          <p:cNvSpPr/>
          <p:nvPr/>
        </p:nvSpPr>
        <p:spPr>
          <a:xfrm>
            <a:off x="502920" y="258324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0_1#72668d3f2.bracket?vcp=1&amp;pid=481a1a5a3&amp;color=0,0,0&amp;vpa=15&amp;vtp=1"/>
          <p:cNvSpPr/>
          <p:nvPr/>
        </p:nvSpPr>
        <p:spPr>
          <a:xfrm>
            <a:off x="7698708" y="257181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51_1#72668d3f2.choices?vcp=1&amp;pid=481a1a5a3&amp;color=0,0,0&amp;vtp=1&amp;bbb=1"/>
          <p:cNvSpPr/>
          <p:nvPr/>
        </p:nvSpPr>
        <p:spPr>
          <a:xfrm>
            <a:off x="502920" y="312261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separating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farewell.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3960e0a2?vcp=1&amp;pid=76c8872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3_BD#a3960e0a2?vcp=1&amp;pid=76c88723c&amp;color=38,95,172&amp;vtp=1&amp;bt=1&amp;bbb=1&amp;hb=1"/>
          <p:cNvSpPr/>
          <p:nvPr/>
        </p:nvSpPr>
        <p:spPr>
          <a:xfrm>
            <a:off x="685800" y="876300"/>
            <a:ext cx="11183112" cy="8534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新考向3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创新性试题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不仅文章素材形式新颖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而且设题具有创新性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考查</a:t>
            </a:r>
            <a:endParaRPr lang="en-US" altLang="zh-CN" sz="2800" b="0" i="0">
              <a:solidFill>
                <a:srgbClr val="265FAC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了学生对信息的归纳和总结能力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M_4_BD.52_1#68ea465de?sp=1&amp;vcp=1&amp;pid=a3960e0a2&amp;color=0,0,0&amp;vtp=1&amp;bbb=1&amp;hb=1"/>
          <p:cNvSpPr/>
          <p:nvPr/>
        </p:nvSpPr>
        <p:spPr>
          <a:xfrm>
            <a:off x="502920" y="1739900"/>
            <a:ext cx="11183112" cy="1382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[2024吉林中考]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5" name="QM_4_EX.53_1#68ea465de?vcp=1&amp;pid=a3960e0a2&amp;color=0,0,0&amp;vtp=1&amp;bbb=1"/>
          <p:cNvSpPr/>
          <p:nvPr/>
        </p:nvSpPr>
        <p:spPr>
          <a:xfrm>
            <a:off x="502920" y="3180143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本文主要介绍了如何让自己变得更好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BD.54_1#3e0c51533?vcp=1&amp;pid=68ea465de&amp;color=0,0,0&amp;vtp=1&amp;bbb=1&amp;hb=1"/>
          <p:cNvSpPr/>
          <p:nvPr/>
        </p:nvSpPr>
        <p:spPr>
          <a:xfrm>
            <a:off x="502920" y="3650107"/>
            <a:ext cx="11183112" cy="2830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learn.”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</p:txBody>
      </p:sp>
      <p:sp>
        <p:nvSpPr>
          <p:cNvPr id="7" name="QB_5_AN.55_1#3e0c51533.blank?vcp=1&amp;pid=68ea465de&amp;color=0,0,0&amp;vpa=16&amp;vtp=1"/>
          <p:cNvSpPr/>
          <p:nvPr/>
        </p:nvSpPr>
        <p:spPr>
          <a:xfrm>
            <a:off x="722788" y="3619119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9" name="QB_5_AN.57_1#3e0c51533.blank?vcp=1&amp;pid=68ea465de&amp;color=0,0,0&amp;vpa=17&amp;vtp=1"/>
          <p:cNvSpPr/>
          <p:nvPr/>
        </p:nvSpPr>
        <p:spPr>
          <a:xfrm>
            <a:off x="710088" y="458431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1" name="QB_5_AN.59_1#3e0c51533.blank?vcp=1&amp;pid=68ea465de&amp;color=0,0,0&amp;vpa=18&amp;vtp=1"/>
          <p:cNvSpPr/>
          <p:nvPr/>
        </p:nvSpPr>
        <p:spPr>
          <a:xfrm>
            <a:off x="735488" y="5549519"/>
            <a:ext cx="406400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0_1#6a3ceb9a5?vcp=1&amp;pid=68ea465de&amp;color=0,0,0&amp;vtp=1&amp;bt=1&amp;bbb=1&amp;hb=1"/>
          <p:cNvSpPr/>
          <p:nvPr/>
        </p:nvSpPr>
        <p:spPr>
          <a:xfrm>
            <a:off x="502920" y="149873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mirror.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endParaRPr lang="en-US" altLang="zh-CN" sz="2400" dirty="0"/>
          </a:p>
        </p:txBody>
      </p:sp>
      <p:sp>
        <p:nvSpPr>
          <p:cNvPr id="3" name="QB_5_AN.61_1#6a3ceb9a5.blank?vcp=1&amp;pid=68ea465de&amp;color=0,0,0&amp;vpa=19&amp;vtp=1"/>
          <p:cNvSpPr/>
          <p:nvPr/>
        </p:nvSpPr>
        <p:spPr>
          <a:xfrm>
            <a:off x="722788" y="147079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BD.62_1#39aef21c8?sp=1&amp;vcp=1&amp;pid=68ea465de&amp;color=0,0,0&amp;vtp=1&amp;bbb=1&amp;hb=1"/>
          <p:cNvSpPr/>
          <p:nvPr/>
        </p:nvSpPr>
        <p:spPr>
          <a:xfrm>
            <a:off x="502920" y="260705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a）根据短文内容，从方框中选出每段的主旨大意，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其中有一个选项是多余的。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5分）</a:t>
            </a:r>
            <a:endParaRPr lang="en-US" altLang="zh-CN" sz="2400" dirty="0"/>
          </a:p>
        </p:txBody>
      </p:sp>
      <p:graphicFrame>
        <p:nvGraphicFramePr>
          <p:cNvPr id="20" name="QB_5_BD.62_2#39aef21c8?colgroup=36&amp;vcp=1&amp;pid=68ea465de&amp;color=0,0,0&amp;vtp=1&amp;bbb=1"/>
          <p:cNvGraphicFramePr>
            <a:graphicFrameLocks noGrp="1"/>
          </p:cNvGraphicFramePr>
          <p:nvPr/>
        </p:nvGraphicFramePr>
        <p:xfrm>
          <a:off x="502920" y="4868547"/>
          <a:ext cx="11164824" cy="98285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A.Trust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yourself.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B.Smile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C.Talk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learning.E.Try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accept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yourself.F.Practice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perfect.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B_5_AN.63_1#39aef21c8.blank?vcp=1&amp;pid=68ea465de&amp;color=0,0,0&amp;vpa=20&amp;vtp=1"/>
          <p:cNvSpPr/>
          <p:nvPr/>
        </p:nvSpPr>
        <p:spPr>
          <a:xfrm>
            <a:off x="710088" y="257911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4_1#5bebd0963?vcp=1&amp;pid=a3960e0a2&amp;color=0,0,0&amp;vtp=1&amp;bt=1&amp;bbb=1"/>
          <p:cNvSpPr/>
          <p:nvPr/>
        </p:nvSpPr>
        <p:spPr>
          <a:xfrm>
            <a:off x="502920" y="92980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（b）根据短文内容，补全下面的思维导图，每空一词。（5分）</a:t>
            </a:r>
            <a:endParaRPr lang="en-US" altLang="zh-CN" sz="2400" dirty="0"/>
          </a:p>
        </p:txBody>
      </p:sp>
      <p:pic>
        <p:nvPicPr>
          <p:cNvPr id="3" name="QB_4_BD.64_2#5bebd0963?vcp=1&amp;pid=a3960e0a2&amp;color=0,0,0&amp;tib=255,255,255&amp;vip=21#2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7985" y="1533564"/>
            <a:ext cx="7463385" cy="48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65_1#5bebd0963.blank?vcp=1&amp;pid=a3960e0a2&amp;color=0,0,0&amp;vpa=21&amp;vtp=1"/>
          <p:cNvSpPr/>
          <p:nvPr/>
        </p:nvSpPr>
        <p:spPr>
          <a:xfrm>
            <a:off x="5785537" y="3772579"/>
            <a:ext cx="971976" cy="3384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endParaRPr lang="en-US" altLang="zh-CN" dirty="0"/>
          </a:p>
        </p:txBody>
      </p:sp>
      <p:sp>
        <p:nvSpPr>
          <p:cNvPr id="6" name="QB_4_AN.66_1#5bebd0963.blank?vcp=1&amp;pid=a3960e0a2&amp;color=0,0,0&amp;vpa=22&amp;vtp=1"/>
          <p:cNvSpPr/>
          <p:nvPr/>
        </p:nvSpPr>
        <p:spPr>
          <a:xfrm>
            <a:off x="2921681" y="2163493"/>
            <a:ext cx="911227" cy="269029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old/late</a:t>
            </a:r>
            <a:endParaRPr lang="en-US" altLang="zh-CN" dirty="0"/>
          </a:p>
        </p:txBody>
      </p:sp>
      <p:sp>
        <p:nvSpPr>
          <p:cNvPr id="7" name="QB_4_AN.67_1#5bebd0963.blank?vcp=1&amp;pid=a3960e0a2&amp;color=0,0,0&amp;vpa=23&amp;vtp=1"/>
          <p:cNvSpPr/>
          <p:nvPr/>
        </p:nvSpPr>
        <p:spPr>
          <a:xfrm>
            <a:off x="5403690" y="2097658"/>
            <a:ext cx="876514" cy="312421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endParaRPr lang="en-US" altLang="zh-CN" dirty="0"/>
          </a:p>
        </p:txBody>
      </p:sp>
      <p:sp>
        <p:nvSpPr>
          <p:cNvPr id="8" name="QB_4_AN.68_1#5bebd0963.blank?vcp=1&amp;pid=a3960e0a2&amp;color=0,0,0&amp;vpa=24&amp;vtp=1"/>
          <p:cNvSpPr/>
          <p:nvPr/>
        </p:nvSpPr>
        <p:spPr>
          <a:xfrm>
            <a:off x="8206799" y="2080301"/>
            <a:ext cx="1537047" cy="32977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/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when/whenever</a:t>
            </a:r>
            <a:endParaRPr lang="en-US" altLang="zh-CN" dirty="0"/>
          </a:p>
        </p:txBody>
      </p:sp>
      <p:sp>
        <p:nvSpPr>
          <p:cNvPr id="9" name="QB_4_AN.69_1#5bebd0963.blank?vcp=1&amp;pid=a3960e0a2&amp;color=0,0,0&amp;vpa=25&amp;vtp=1"/>
          <p:cNvSpPr/>
          <p:nvPr/>
        </p:nvSpPr>
        <p:spPr>
          <a:xfrm>
            <a:off x="7850986" y="5497344"/>
            <a:ext cx="833122" cy="208281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3f198443?vcp=1&amp;pid=76c8872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3_BD#a3f198443?vcp=1&amp;pid=76c88723c&amp;color=38,95,172&amp;vtp=1&amp;bt=1&amp;bbb=1&amp;hb=1"/>
          <p:cNvSpPr/>
          <p:nvPr/>
        </p:nvSpPr>
        <p:spPr>
          <a:xfrm>
            <a:off x="685800" y="876300"/>
            <a:ext cx="11183112" cy="8534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新考向4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开放性试题</a:t>
            </a:r>
            <a:r>
              <a:rPr lang="en-US" altLang="zh-CN" sz="2800" b="0" i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以开放性设问来考查学生对某一现象或事件的观</a:t>
            </a:r>
            <a:endParaRPr lang="en-US" altLang="zh-CN" sz="2800" b="0" i="0">
              <a:solidFill>
                <a:srgbClr val="265FAC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点和看法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M_4_BD.70_1#79e9ba19d?sp=1&amp;vcp=1&amp;pid=a3f198443&amp;color=0,0,0&amp;vtp=1&amp;bbb=1&amp;hb=1"/>
          <p:cNvSpPr/>
          <p:nvPr/>
        </p:nvSpPr>
        <p:spPr>
          <a:xfrm>
            <a:off x="502920" y="17399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[2024山西中考]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?Perhaps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skills;you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unschooling”.It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“independent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learning”.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（意见）.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QM_4_BD.70_2#79e9ba19d?colgroup=36&amp;vcp=1&amp;pid=a3f198443&amp;color=0,0,0&amp;vtp=1&amp;bt=1&amp;bbb=1&amp;hb=1"/>
          <p:cNvGraphicFramePr>
            <a:graphicFrameLocks noGrp="1"/>
          </p:cNvGraphicFramePr>
          <p:nvPr/>
        </p:nvGraphicFramePr>
        <p:xfrm>
          <a:off x="502920" y="2207898"/>
          <a:ext cx="11164824" cy="29102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1020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sng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receive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sng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1" i="0" u="sng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tutor.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sng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Unschooling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allows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0_3#79e9ba19d?vcp=1&amp;pid=a3f198443&amp;color=0,0,0&amp;vtp=1&amp;bt=1&amp;bbb=1&amp;hb=1"/>
          <p:cNvSpPr/>
          <p:nvPr/>
        </p:nvSpPr>
        <p:spPr>
          <a:xfrm>
            <a:off x="502920" y="900000"/>
            <a:ext cx="11183112" cy="551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around,children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enjoyable,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0_4#79e9ba19d?vcp=1&amp;pid=a3f198443&amp;color=0,0,0&amp;vtp=1&amp;bt=1&amp;bbb=1&amp;hb=1"/>
          <p:cNvSpPr/>
          <p:nvPr/>
        </p:nvSpPr>
        <p:spPr>
          <a:xfrm>
            <a:off x="502920" y="148069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Disagree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routines.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0_5#79e9ba19d?vcp=1&amp;pid=a3f198443&amp;color=0,0,0&amp;mp=1&amp;vtp=1&amp;bt=1&amp;bbb=1&amp;hb=1"/>
          <p:cNvSpPr/>
          <p:nvPr/>
        </p:nvSpPr>
        <p:spPr>
          <a:xfrm>
            <a:off x="502920" y="231635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71_1#79e9ba19d?vcp=1&amp;pid=a3f198443&amp;color=0,0,0&amp;vtp=1&amp;bt=1&amp;bbb=1&amp;hb=1"/>
          <p:cNvSpPr/>
          <p:nvPr/>
        </p:nvSpPr>
        <p:spPr>
          <a:xfrm>
            <a:off x="502920" y="20552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本文主要介绍了非学校教育以及人们对于这种教育方式的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5_BD.72_1#bcec62cd0?vcp=1&amp;pid=79e9ba19d&amp;color=0,0,0&amp;vtp=1&amp;bbb=1"/>
          <p:cNvSpPr/>
          <p:nvPr/>
        </p:nvSpPr>
        <p:spPr>
          <a:xfrm>
            <a:off x="502920" y="31451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unschooling?</a:t>
            </a:r>
            <a:endParaRPr lang="en-US" altLang="zh-CN" sz="2400" dirty="0"/>
          </a:p>
        </p:txBody>
      </p:sp>
      <p:sp>
        <p:nvSpPr>
          <p:cNvPr id="4" name="QO_5_AN.73_1#bcec62cd0?vcp=1&amp;pid=79e9ba19d&amp;color=0,0,0&amp;vtp=1&amp;bbb=1"/>
          <p:cNvSpPr/>
          <p:nvPr/>
        </p:nvSpPr>
        <p:spPr>
          <a:xfrm>
            <a:off x="502920" y="3679859"/>
            <a:ext cx="11303699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learn.</a:t>
            </a:r>
            <a:endParaRPr lang="en-US" altLang="zh-CN" sz="2400" dirty="0"/>
          </a:p>
        </p:txBody>
      </p:sp>
      <p:sp>
        <p:nvSpPr>
          <p:cNvPr id="5" name="QO_5_BD.74_1#8a81c0738?vcp=1&amp;pid=79e9ba19d&amp;color=0,0,0&amp;vtp=1&amp;bbb=1"/>
          <p:cNvSpPr/>
          <p:nvPr/>
        </p:nvSpPr>
        <p:spPr>
          <a:xfrm>
            <a:off x="502920" y="42145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unschooling?</a:t>
            </a:r>
            <a:endParaRPr lang="en-US" altLang="zh-CN" sz="2400" dirty="0"/>
          </a:p>
        </p:txBody>
      </p:sp>
      <p:sp>
        <p:nvSpPr>
          <p:cNvPr id="6" name="QO_5_AN.75_1#8a81c0738?vcp=1&amp;pid=79e9ba19d&amp;color=0,0,0&amp;vtp=1&amp;bbb=1"/>
          <p:cNvSpPr/>
          <p:nvPr/>
        </p:nvSpPr>
        <p:spPr>
          <a:xfrm>
            <a:off x="502920" y="474919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parents'/Parents'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6_1#98966473a?vcp=1&amp;pid=79e9ba19d&amp;color=0,0,0&amp;mp=1&amp;vtp=1&amp;bt=1&amp;bbb=1"/>
          <p:cNvSpPr/>
          <p:nvPr/>
        </p:nvSpPr>
        <p:spPr>
          <a:xfrm>
            <a:off x="502920" y="204425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learning?</a:t>
            </a:r>
            <a:endParaRPr lang="en-US" altLang="zh-CN" sz="2400" dirty="0"/>
          </a:p>
        </p:txBody>
      </p:sp>
      <p:sp>
        <p:nvSpPr>
          <p:cNvPr id="3" name="QO_5_AN.77_1#98966473a?vcp=1&amp;pid=79e9ba19d&amp;color=0,0,0&amp;vtp=1&amp;bbb=1&amp;hb=1"/>
          <p:cNvSpPr/>
          <p:nvPr/>
        </p:nvSpPr>
        <p:spPr>
          <a:xfrm>
            <a:off x="502920" y="25846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in./They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</a:t>
            </a:r>
            <a:endParaRPr lang="en-US" altLang="zh-CN" sz="2400" dirty="0"/>
          </a:p>
        </p:txBody>
      </p:sp>
      <p:sp>
        <p:nvSpPr>
          <p:cNvPr id="4" name="QO_5_BD.78_1#87abcf059?vcp=1&amp;pid=79e9ba19d&amp;color=0,0,0&amp;vtp=1&amp;bbb=1"/>
          <p:cNvSpPr/>
          <p:nvPr/>
        </p:nvSpPr>
        <p:spPr>
          <a:xfrm>
            <a:off x="502920" y="36816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unschooling?</a:t>
            </a:r>
            <a:endParaRPr lang="en-US" altLang="zh-CN" sz="2400" dirty="0"/>
          </a:p>
        </p:txBody>
      </p:sp>
      <p:sp>
        <p:nvSpPr>
          <p:cNvPr id="5" name="QO_5_AN.79_1#87abcf059?vcp=1&amp;pid=79e9ba19d&amp;color=0,0,0&amp;vtp=1&amp;bbb=1&amp;hb=1"/>
          <p:cNvSpPr/>
          <p:nvPr/>
        </p:nvSpPr>
        <p:spPr>
          <a:xfrm>
            <a:off x="502920" y="42229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./Because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subjects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teachers'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0_1#3d900f312?vcp=1&amp;pid=79e9ba19d&amp;color=0,0,0&amp;vtp=1&amp;bt=1&amp;bbb=1"/>
          <p:cNvSpPr/>
          <p:nvPr/>
        </p:nvSpPr>
        <p:spPr>
          <a:xfrm>
            <a:off x="502920" y="34199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1_1#3d900f312?vcp=1&amp;pid=79e9ba19d&amp;color=0,0,0&amp;vtp=1&amp;bbb=1&amp;hb=1"/>
          <p:cNvSpPr/>
          <p:nvPr/>
        </p:nvSpPr>
        <p:spPr>
          <a:xfrm>
            <a:off x="502920" y="900000"/>
            <a:ext cx="11183112" cy="5100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示例一：Schooling.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timekeeping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discipline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work./Because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contact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age./Because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life./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示例二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：Unschooling.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school./Because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myself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independence./Because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sports,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visits./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  <a:p>
            <a:pPr>
              <a:lnSpc>
                <a:spcPts val="37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示例三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：Home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schooling.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pace./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3" name="QO_5_AS.82_1#3d900f312?vcp=1&amp;pid=79e9ba19d&amp;color=0,0,0&amp;vtp=1&amp;bbb=1"/>
          <p:cNvSpPr/>
          <p:nvPr/>
        </p:nvSpPr>
        <p:spPr>
          <a:xfrm>
            <a:off x="502920" y="6008179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本题答案不唯一，言之有理且无语法错误即可。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d3cd9914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6d3cd9914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中考新考向推荐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a039d9f6b?vcp=1&amp;pid=6d3cd9914&amp;color=0,0,0&amp;vtp=1&amp;bt=1&amp;bbb=1&amp;hb=1"/>
          <p:cNvSpPr/>
          <p:nvPr/>
        </p:nvSpPr>
        <p:spPr>
          <a:xfrm>
            <a:off x="502920" y="25970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考向解读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教育部发布的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关于加强初中学业水平考试命题工作的意见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中提出考试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命题要减少机械记忆试题和客观性试题的比例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提高探究性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开放性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综合性试题的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积极探索跨学科命题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分析研究近几年全国中考真题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总结涉及新考向试题的类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对接中考新命题方向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6c88723c.fixed?vcp=1&amp;pid=6d3cd9914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刷考向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d654ca4e?vcp=1&amp;pid=76c8872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3_BD#cd654ca4e?vcp=1&amp;pid=76c88723c&amp;color=38,95,172&amp;vtp=1&amp;bt=1&amp;bbb=1&amp;hb=1"/>
          <p:cNvSpPr/>
          <p:nvPr/>
        </p:nvSpPr>
        <p:spPr>
          <a:xfrm>
            <a:off x="685800" y="876300"/>
            <a:ext cx="11183112" cy="8534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新考向1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实用性文本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以诗歌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海报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地图和问卷等实用性文本形式来</a:t>
            </a:r>
            <a:endParaRPr lang="en-US" altLang="zh-CN" sz="2800" b="0" i="0">
              <a:solidFill>
                <a:srgbClr val="265FAC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800" b="0" i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考查学生在日常生活中应用英语的能力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M_4_BD.1_1#085de9b5a?sp=1&amp;vcp=1&amp;pid=cd654ca4e&amp;color=0,0,0&amp;vtp=1&amp;bbb=1&amp;hb=1"/>
          <p:cNvSpPr/>
          <p:nvPr/>
        </p:nvSpPr>
        <p:spPr>
          <a:xfrm>
            <a:off x="502920" y="17399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[2024四川广安中考]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graphics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（图表）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pic>
        <p:nvPicPr>
          <p:cNvPr id="5" name="QM_4_BD.1_2#085de9b5a?vcp=1&amp;pid=cd654ca4e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6465" y="3454400"/>
            <a:ext cx="4976022" cy="289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2_1#085de9b5a?vcp=1&amp;pid=cd654ca4e&amp;color=0,0,0&amp;mp=1&amp;vtp=1&amp;bt=1&amp;bbb=1&amp;hb=1"/>
          <p:cNvSpPr/>
          <p:nvPr/>
        </p:nvSpPr>
        <p:spPr>
          <a:xfrm>
            <a:off x="502920" y="97745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本文是一篇天气预报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市今天和接下来六天的天气报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_1#9d05de031?vcp=1&amp;pid=085de9b5a&amp;color=0,0,0&amp;vtp=1&amp;bbb=1"/>
          <p:cNvSpPr/>
          <p:nvPr/>
        </p:nvSpPr>
        <p:spPr>
          <a:xfrm>
            <a:off x="502920" y="20674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_1#9d05de031.bracket?vcp=1&amp;pid=085de9b5a&amp;color=0,0,0&amp;vpa=1&amp;vtp=1"/>
          <p:cNvSpPr/>
          <p:nvPr/>
        </p:nvSpPr>
        <p:spPr>
          <a:xfrm>
            <a:off x="5382101" y="20560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5_1#9d05de031.choices?vcp=1&amp;pid=085de9b5a&amp;color=0,0,0&amp;vtp=1&amp;bbb=1"/>
          <p:cNvSpPr/>
          <p:nvPr/>
        </p:nvSpPr>
        <p:spPr>
          <a:xfrm>
            <a:off x="502920" y="26021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May.</a:t>
            </a:r>
            <a:endParaRPr lang="en-US" altLang="zh-CN" sz="2400" dirty="0"/>
          </a:p>
        </p:txBody>
      </p:sp>
      <p:sp>
        <p:nvSpPr>
          <p:cNvPr id="6" name="QC_5_BD.6_1#ec4a14393?vcp=1&amp;pid=085de9b5a&amp;color=0,0,0&amp;vtp=1&amp;bbb=1"/>
          <p:cNvSpPr/>
          <p:nvPr/>
        </p:nvSpPr>
        <p:spPr>
          <a:xfrm>
            <a:off x="502920" y="31367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10:00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7_1#ec4a14393.bracket?vcp=1&amp;pid=085de9b5a&amp;color=0,0,0&amp;vpa=2&amp;vtp=1"/>
          <p:cNvSpPr/>
          <p:nvPr/>
        </p:nvSpPr>
        <p:spPr>
          <a:xfrm>
            <a:off x="8082438" y="312534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8_1#ec4a14393.choices?vcp=1&amp;pid=085de9b5a&amp;color=0,0,0&amp;vtp=1&amp;bbb=1"/>
              <p:cNvSpPr/>
              <p:nvPr/>
            </p:nvSpPr>
            <p:spPr>
              <a:xfrm>
                <a:off x="502920" y="3671445"/>
                <a:ext cx="11183112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>
                  <a:lnSpc>
                    <a:spcPts val="4200"/>
                  </a:lnSpc>
                  <a:tabLst>
                    <a:tab pos="2855595" algn="l"/>
                    <a:tab pos="5699125" algn="l"/>
                    <a:tab pos="854265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A.It's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21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.It's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23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.It's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25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.It's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5_BD.8_1#ec4a14393.choices?vcp=1&amp;pid=085de9b5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71445"/>
                <a:ext cx="11183112" cy="474599"/>
              </a:xfrm>
              <a:prstGeom prst="rect">
                <a:avLst/>
              </a:prstGeom>
              <a:blipFill rotWithShape="1">
                <a:blip r:embed="rId1"/>
                <a:stretch>
                  <a:fillRect t="-107" r="1" b="-1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5_BD.9_1#4a965794b?vcp=1&amp;pid=085de9b5a&amp;color=0,0,0&amp;vtp=1&amp;bbb=1&amp;hb=1"/>
          <p:cNvSpPr/>
          <p:nvPr/>
        </p:nvSpPr>
        <p:spPr>
          <a:xfrm>
            <a:off x="502920" y="415017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graphics?(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10_1#4a965794b.bracket?vcp=1&amp;pid=085de9b5a&amp;color=0,0,0&amp;vpa=3&amp;vtp=1"/>
          <p:cNvSpPr/>
          <p:nvPr/>
        </p:nvSpPr>
        <p:spPr>
          <a:xfrm>
            <a:off x="2426177" y="469754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1" name="QC_5_BD.11_1#4a965794b.choices?vcp=1&amp;pid=085de9b5a&amp;color=0,0,0&amp;vtp=1&amp;bbb=1"/>
          <p:cNvSpPr/>
          <p:nvPr/>
        </p:nvSpPr>
        <p:spPr>
          <a:xfrm>
            <a:off x="502920" y="525291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49fc5d816?vcp=1&amp;pid=085de9b5a&amp;color=0,0,0&amp;vtp=1&amp;bt=1&amp;bbb=1"/>
          <p:cNvSpPr/>
          <p:nvPr/>
        </p:nvSpPr>
        <p:spPr>
          <a:xfrm>
            <a:off x="502920" y="20366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Wednesday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13_1#49fc5d816.bracket?vcp=1&amp;pid=085de9b5a&amp;color=0,0,0&amp;vpa=4&amp;vtp=1"/>
          <p:cNvSpPr/>
          <p:nvPr/>
        </p:nvSpPr>
        <p:spPr>
          <a:xfrm>
            <a:off x="8527955" y="202524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14_1#49fc5d816.choices?vcp=1&amp;pid=085de9b5a&amp;color=0,0,0&amp;vtp=1&amp;bbb=1"/>
          <p:cNvSpPr/>
          <p:nvPr/>
        </p:nvSpPr>
        <p:spPr>
          <a:xfrm>
            <a:off x="502920" y="257603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sunny.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windy.</a:t>
            </a:r>
            <a:endParaRPr lang="en-US" altLang="zh-CN" sz="2400" dirty="0"/>
          </a:p>
        </p:txBody>
      </p:sp>
      <p:sp>
        <p:nvSpPr>
          <p:cNvPr id="5" name="QC_5_BD.15_1#d19f7047d?vcp=1&amp;pid=085de9b5a&amp;color=0,0,0&amp;vtp=1&amp;bbb=1&amp;hb=1"/>
          <p:cNvSpPr/>
          <p:nvPr/>
        </p:nvSpPr>
        <p:spPr>
          <a:xfrm>
            <a:off x="502920" y="36796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C_5_AN.16_1#d19f7047d.blank?vcp=1&amp;pid=085de9b5a&amp;color=0,0,0&amp;vpa=5&amp;vtp=1"/>
          <p:cNvSpPr/>
          <p:nvPr/>
        </p:nvSpPr>
        <p:spPr>
          <a:xfrm>
            <a:off x="481488" y="41889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17_1#d19f7047d.choices?vcp=1&amp;pid=085de9b5a&amp;color=0,0,0&amp;vtp=1&amp;bbb=1"/>
          <p:cNvSpPr/>
          <p:nvPr/>
        </p:nvSpPr>
        <p:spPr>
          <a:xfrm>
            <a:off x="502920" y="477663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.Sunday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B.Saturday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C.Friday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.Thursday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8_1#b897270ac?sp=1&amp;vcp=1&amp;pid=cd654ca4e&amp;color=0,0,0&amp;vtp=1&amp;bt=1&amp;bbb=1"/>
          <p:cNvSpPr/>
          <p:nvPr/>
        </p:nvSpPr>
        <p:spPr>
          <a:xfrm>
            <a:off x="502920" y="98009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[2024河南中考]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M_4_BD.18_2#b897270ac?vcp=1&amp;pid=cd654ca4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1465" y="2141220"/>
            <a:ext cx="4321175" cy="461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8779</Words>
  <Application>WPS 演示</Application>
  <PresentationFormat>宽屏</PresentationFormat>
  <Paragraphs>291</Paragraphs>
  <Slides>30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Times New Roman</vt:lpstr>
      <vt:lpstr>Times New Roman</vt:lpstr>
      <vt:lpstr>宋体</vt:lpstr>
      <vt:lpstr>楷体</vt:lpstr>
      <vt:lpstr>Cambria Math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5</cp:revision>
  <dcterms:created xsi:type="dcterms:W3CDTF">2024-10-12T09:40:00Z</dcterms:created>
  <dcterms:modified xsi:type="dcterms:W3CDTF">2024-10-14T07:54:46Z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7DAE3798000C4A5D94FB1042F9D983FC_12</vt:lpwstr>
  </property>
  <property fmtid="{D5CDD505-2E9C-101B-9397-08002B2CF9AE}" pid="3" name="KSOProductBuildVer">
    <vt:lpwstr>2052-12.1.0.18276</vt:lpwstr>
  </property>
</Properties>
</file>